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3" r:id="rId5"/>
    <p:sldId id="262" r:id="rId6"/>
    <p:sldId id="271" r:id="rId7"/>
    <p:sldId id="272" r:id="rId8"/>
    <p:sldId id="277" r:id="rId9"/>
    <p:sldId id="273" r:id="rId10"/>
    <p:sldId id="276" r:id="rId11"/>
    <p:sldId id="275" r:id="rId12"/>
    <p:sldId id="270" r:id="rId13"/>
    <p:sldId id="268" r:id="rId14"/>
    <p:sldId id="267" r:id="rId15"/>
    <p:sldId id="278" r:id="rId16"/>
    <p:sldId id="274" r:id="rId17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  <a:srgbClr val="00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76C813-DE3A-554B-A215-6DB0C28CF05C}" v="4" dt="2021-05-09T18:00:56.2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5717"/>
  </p:normalViewPr>
  <p:slideViewPr>
    <p:cSldViewPr snapToGrid="0">
      <p:cViewPr varScale="1">
        <p:scale>
          <a:sx n="106" d="100"/>
          <a:sy n="106" d="100"/>
        </p:scale>
        <p:origin x="8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2D76C813-DE3A-554B-A215-6DB0C28CF05C}"/>
    <pc:docChg chg="modSld">
      <pc:chgData name="Zrinka Jurčević" userId="0b24b88d-47f3-4db2-ad81-ac8a28adbcb8" providerId="ADAL" clId="{2D76C813-DE3A-554B-A215-6DB0C28CF05C}" dt="2021-05-09T18:00:56.206" v="4"/>
      <pc:docMkLst>
        <pc:docMk/>
      </pc:docMkLst>
      <pc:sldChg chg="modSp">
        <pc:chgData name="Zrinka Jurčević" userId="0b24b88d-47f3-4db2-ad81-ac8a28adbcb8" providerId="ADAL" clId="{2D76C813-DE3A-554B-A215-6DB0C28CF05C}" dt="2021-05-09T17:58:56.050" v="0" actId="20577"/>
        <pc:sldMkLst>
          <pc:docMk/>
          <pc:sldMk cId="3158467256" sldId="272"/>
        </pc:sldMkLst>
        <pc:spChg chg="mod">
          <ac:chgData name="Zrinka Jurčević" userId="0b24b88d-47f3-4db2-ad81-ac8a28adbcb8" providerId="ADAL" clId="{2D76C813-DE3A-554B-A215-6DB0C28CF05C}" dt="2021-05-09T17:58:56.050" v="0" actId="20577"/>
          <ac:spMkLst>
            <pc:docMk/>
            <pc:sldMk cId="3158467256" sldId="272"/>
            <ac:spMk id="2" creationId="{5E59A046-B118-4E42-A031-ED556451FEB6}"/>
          </ac:spMkLst>
        </pc:spChg>
      </pc:sldChg>
      <pc:sldChg chg="modSp">
        <pc:chgData name="Zrinka Jurčević" userId="0b24b88d-47f3-4db2-ad81-ac8a28adbcb8" providerId="ADAL" clId="{2D76C813-DE3A-554B-A215-6DB0C28CF05C}" dt="2021-05-09T18:00:56.206" v="4"/>
        <pc:sldMkLst>
          <pc:docMk/>
          <pc:sldMk cId="2740048792" sldId="275"/>
        </pc:sldMkLst>
        <pc:spChg chg="mod">
          <ac:chgData name="Zrinka Jurčević" userId="0b24b88d-47f3-4db2-ad81-ac8a28adbcb8" providerId="ADAL" clId="{2D76C813-DE3A-554B-A215-6DB0C28CF05C}" dt="2021-05-09T18:00:56.206" v="4"/>
          <ac:spMkLst>
            <pc:docMk/>
            <pc:sldMk cId="2740048792" sldId="275"/>
            <ac:spMk id="9" creationId="{DE1F37FA-EAE0-4D44-A0E4-AA8D0793E118}"/>
          </ac:spMkLst>
        </pc:spChg>
      </pc:sldChg>
      <pc:sldChg chg="modSp mod">
        <pc:chgData name="Zrinka Jurčević" userId="0b24b88d-47f3-4db2-ad81-ac8a28adbcb8" providerId="ADAL" clId="{2D76C813-DE3A-554B-A215-6DB0C28CF05C}" dt="2021-05-09T18:00:44.476" v="3" actId="14100"/>
        <pc:sldMkLst>
          <pc:docMk/>
          <pc:sldMk cId="676425276" sldId="276"/>
        </pc:sldMkLst>
        <pc:spChg chg="mod">
          <ac:chgData name="Zrinka Jurčević" userId="0b24b88d-47f3-4db2-ad81-ac8a28adbcb8" providerId="ADAL" clId="{2D76C813-DE3A-554B-A215-6DB0C28CF05C}" dt="2021-05-09T18:00:44.476" v="3" actId="14100"/>
          <ac:spMkLst>
            <pc:docMk/>
            <pc:sldMk cId="676425276" sldId="276"/>
            <ac:spMk id="9" creationId="{F1AD1939-CB12-284A-8EC6-A75B997E5AE7}"/>
          </ac:spMkLst>
        </pc:spChg>
      </pc:sldChg>
      <pc:sldChg chg="modSp">
        <pc:chgData name="Zrinka Jurčević" userId="0b24b88d-47f3-4db2-ad81-ac8a28adbcb8" providerId="ADAL" clId="{2D76C813-DE3A-554B-A215-6DB0C28CF05C}" dt="2021-05-09T17:59:24.999" v="1" actId="20577"/>
        <pc:sldMkLst>
          <pc:docMk/>
          <pc:sldMk cId="3169681227" sldId="277"/>
        </pc:sldMkLst>
        <pc:spChg chg="mod">
          <ac:chgData name="Zrinka Jurčević" userId="0b24b88d-47f3-4db2-ad81-ac8a28adbcb8" providerId="ADAL" clId="{2D76C813-DE3A-554B-A215-6DB0C28CF05C}" dt="2021-05-09T17:59:24.999" v="1" actId="20577"/>
          <ac:spMkLst>
            <pc:docMk/>
            <pc:sldMk cId="3169681227" sldId="277"/>
            <ac:spMk id="2" creationId="{5E59A046-B118-4E42-A031-ED556451FEB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9.png"/><Relationship Id="rId7" Type="http://schemas.openxmlformats.org/officeDocument/2006/relationships/image" Target="../media/image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hyperlink" Target="https://www.e-sfera.hr/dodatni-digitalni-sadrzaji/8d13124b-e490-4499-9989-6ab3697cf393/" TargetMode="External"/><Relationship Id="rId10" Type="http://schemas.openxmlformats.org/officeDocument/2006/relationships/image" Target="../media/image27.png"/><Relationship Id="rId4" Type="http://schemas.openxmlformats.org/officeDocument/2006/relationships/image" Target="../media/image12.png"/><Relationship Id="rId9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9.png"/><Relationship Id="rId7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2" y="1347590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AD1939-CB12-284A-8EC6-A75B997E5AE7}"/>
              </a:ext>
            </a:extLst>
          </p:cNvPr>
          <p:cNvSpPr txBox="1"/>
          <p:nvPr/>
        </p:nvSpPr>
        <p:spPr>
          <a:xfrm>
            <a:off x="8609117" y="2379627"/>
            <a:ext cx="25200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 dirty="0">
                <a:solidFill>
                  <a:srgbClr val="069C4B"/>
                </a:solidFill>
              </a:rPr>
              <a:t>PREOBLIKA JEDNOSTAVNIH REČENICA U SLOŽENE</a:t>
            </a:r>
            <a:endParaRPr lang="en-HR" sz="2800" b="1" dirty="0">
              <a:solidFill>
                <a:srgbClr val="069C4B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60586C8-4E45-D94A-B394-6BB485F1A348}"/>
              </a:ext>
            </a:extLst>
          </p:cNvPr>
          <p:cNvSpPr/>
          <p:nvPr/>
        </p:nvSpPr>
        <p:spPr>
          <a:xfrm>
            <a:off x="2429402" y="309252"/>
            <a:ext cx="8293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jednostavnu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glagolskim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prilogom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možeš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preoblikovati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složenu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Kakve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po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sastavu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9E8B4A-5D65-264A-988F-698CB6640ED9}"/>
              </a:ext>
            </a:extLst>
          </p:cNvPr>
          <p:cNvSpPr txBox="1"/>
          <p:nvPr/>
        </p:nvSpPr>
        <p:spPr>
          <a:xfrm>
            <a:off x="508313" y="1603806"/>
            <a:ext cx="35035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R" sz="2800" b="1" dirty="0">
                <a:solidFill>
                  <a:schemeClr val="accent2">
                    <a:lumMod val="75000"/>
                  </a:schemeClr>
                </a:solidFill>
              </a:rPr>
              <a:t>Čitajući</a:t>
            </a:r>
            <a:r>
              <a:rPr lang="en-HR" sz="2800" dirty="0"/>
              <a:t>, svašta doznaš.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64471E-B0C3-6144-AC3D-1F5612EABE62}"/>
              </a:ext>
            </a:extLst>
          </p:cNvPr>
          <p:cNvSpPr/>
          <p:nvPr/>
        </p:nvSpPr>
        <p:spPr>
          <a:xfrm>
            <a:off x="508313" y="3699824"/>
            <a:ext cx="37727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Dok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800" b="1" u="sng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čitaš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svašta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u="sng" dirty="0" err="1">
                <a:solidFill>
                  <a:srgbClr val="000000"/>
                </a:solidFill>
                <a:latin typeface="Calibri" panose="020F0502020204030204" pitchFamily="34" charset="0"/>
              </a:rPr>
              <a:t>saznaš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HR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A1438A-52E2-4748-909E-38584FF6C369}"/>
              </a:ext>
            </a:extLst>
          </p:cNvPr>
          <p:cNvSpPr/>
          <p:nvPr/>
        </p:nvSpPr>
        <p:spPr>
          <a:xfrm>
            <a:off x="4425318" y="1621005"/>
            <a:ext cx="3341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jednostavna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HR" sz="2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FDE283-3C82-B84C-A455-562DD66E8B7F}"/>
              </a:ext>
            </a:extLst>
          </p:cNvPr>
          <p:cNvSpPr/>
          <p:nvPr/>
        </p:nvSpPr>
        <p:spPr>
          <a:xfrm>
            <a:off x="430343" y="2624124"/>
            <a:ext cx="3850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glagolski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prilog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sadašnji</a:t>
            </a:r>
            <a:endParaRPr lang="en-HR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3" name="Graphic 12" descr="Arrow: Slight curve with solid fill">
            <a:extLst>
              <a:ext uri="{FF2B5EF4-FFF2-40B4-BE49-F238E27FC236}">
                <a16:creationId xmlns:a16="http://schemas.microsoft.com/office/drawing/2014/main" id="{A31626F0-DEE8-7541-8F73-3D009DE66D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319586">
            <a:off x="1391233" y="1882285"/>
            <a:ext cx="914400" cy="91440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06183B1-88FD-AD4B-8EC9-C8DD8F18EF20}"/>
              </a:ext>
            </a:extLst>
          </p:cNvPr>
          <p:cNvCxnSpPr/>
          <p:nvPr/>
        </p:nvCxnSpPr>
        <p:spPr>
          <a:xfrm>
            <a:off x="2048256" y="3699824"/>
            <a:ext cx="0" cy="649639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07E1F04D-71FF-254F-9075-D5F6252021DF}"/>
              </a:ext>
            </a:extLst>
          </p:cNvPr>
          <p:cNvSpPr/>
          <p:nvPr/>
        </p:nvSpPr>
        <p:spPr>
          <a:xfrm>
            <a:off x="416809" y="3686931"/>
            <a:ext cx="822936" cy="649639"/>
          </a:xfrm>
          <a:prstGeom prst="ellipse">
            <a:avLst/>
          </a:prstGeom>
          <a:noFill/>
          <a:ln w="28575">
            <a:solidFill>
              <a:srgbClr val="069C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B8E6F8E-D900-9F4E-B9CF-6C8FA875FB7C}"/>
              </a:ext>
            </a:extLst>
          </p:cNvPr>
          <p:cNvSpPr/>
          <p:nvPr/>
        </p:nvSpPr>
        <p:spPr>
          <a:xfrm>
            <a:off x="4560628" y="3699824"/>
            <a:ext cx="2647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složena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HR" sz="2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1EAA65-8E13-684B-BD51-9F13A5A2235E}"/>
              </a:ext>
            </a:extLst>
          </p:cNvPr>
          <p:cNvSpPr txBox="1"/>
          <p:nvPr/>
        </p:nvSpPr>
        <p:spPr>
          <a:xfrm>
            <a:off x="3076413" y="3216415"/>
            <a:ext cx="4560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7A7BA36-A768-A24A-8D29-F92FA861EC7E}"/>
              </a:ext>
            </a:extLst>
          </p:cNvPr>
          <p:cNvSpPr txBox="1"/>
          <p:nvPr/>
        </p:nvSpPr>
        <p:spPr>
          <a:xfrm>
            <a:off x="508313" y="3146685"/>
            <a:ext cx="381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Z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69F0C7F-B880-A444-96E5-9D641D978EF2}"/>
              </a:ext>
            </a:extLst>
          </p:cNvPr>
          <p:cNvSpPr/>
          <p:nvPr/>
        </p:nvSpPr>
        <p:spPr>
          <a:xfrm>
            <a:off x="1615976" y="4993270"/>
            <a:ext cx="29446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zavisna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HR" sz="2800" dirty="0"/>
          </a:p>
        </p:txBody>
      </p:sp>
      <p:pic>
        <p:nvPicPr>
          <p:cNvPr id="21" name="Graphic 20" descr="Arrow: Slight curve with solid fill">
            <a:extLst>
              <a:ext uri="{FF2B5EF4-FFF2-40B4-BE49-F238E27FC236}">
                <a16:creationId xmlns:a16="http://schemas.microsoft.com/office/drawing/2014/main" id="{E030B341-D25A-BD4B-BABB-D8EF6C31CD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319586">
            <a:off x="1454741" y="4318324"/>
            <a:ext cx="914400" cy="9144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8C07829-436E-9E41-BAFA-07953ECF14C5}"/>
              </a:ext>
            </a:extLst>
          </p:cNvPr>
          <p:cNvSpPr/>
          <p:nvPr/>
        </p:nvSpPr>
        <p:spPr>
          <a:xfrm>
            <a:off x="740894" y="3137196"/>
            <a:ext cx="1961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vremenska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67642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1" grpId="0"/>
      <p:bldP spid="3" grpId="0"/>
      <p:bldP spid="4" grpId="0"/>
      <p:bldP spid="12" grpId="0"/>
      <p:bldP spid="16" grpId="0" animBg="1"/>
      <p:bldP spid="17" grpId="0"/>
      <p:bldP spid="18" grpId="0"/>
      <p:bldP spid="19" grpId="0"/>
      <p:bldP spid="20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738" y="5157490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1F37FA-EAE0-4D44-A0E4-AA8D0793E118}"/>
              </a:ext>
            </a:extLst>
          </p:cNvPr>
          <p:cNvSpPr txBox="1"/>
          <p:nvPr/>
        </p:nvSpPr>
        <p:spPr>
          <a:xfrm>
            <a:off x="8609117" y="2379627"/>
            <a:ext cx="235636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 dirty="0">
                <a:solidFill>
                  <a:srgbClr val="069C4B"/>
                </a:solidFill>
              </a:rPr>
              <a:t>PREOBLIKA SLOŽENIH REČENICA U JEDNOSTAVNE</a:t>
            </a:r>
            <a:endParaRPr lang="en-HR" sz="2800" b="1" dirty="0">
              <a:solidFill>
                <a:srgbClr val="069C4B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5AB12E9-4374-E044-B9E0-7D078777802E}"/>
              </a:ext>
            </a:extLst>
          </p:cNvPr>
          <p:cNvSpPr/>
          <p:nvPr/>
        </p:nvSpPr>
        <p:spPr>
          <a:xfrm>
            <a:off x="2998175" y="269388"/>
            <a:ext cx="81211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preoblikovati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zavisnu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glagolski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prilog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A7B46E-6709-D443-A412-AD2EED4CFD4E}"/>
              </a:ext>
            </a:extLst>
          </p:cNvPr>
          <p:cNvSpPr txBox="1"/>
          <p:nvPr/>
        </p:nvSpPr>
        <p:spPr>
          <a:xfrm>
            <a:off x="261071" y="1436572"/>
            <a:ext cx="5474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chemeClr val="accent2">
                    <a:lumMod val="75000"/>
                  </a:schemeClr>
                </a:solidFill>
              </a:rPr>
              <a:t>Dok je </a:t>
            </a:r>
            <a:r>
              <a:rPr lang="en-HR" sz="2800" u="sng" dirty="0">
                <a:solidFill>
                  <a:schemeClr val="accent2">
                    <a:lumMod val="75000"/>
                  </a:schemeClr>
                </a:solidFill>
              </a:rPr>
              <a:t>budem hranio</a:t>
            </a:r>
            <a:r>
              <a:rPr lang="en-HR" sz="2800" dirty="0"/>
              <a:t>, </a:t>
            </a:r>
            <a:r>
              <a:rPr lang="en-HR" sz="2800" u="sng" dirty="0"/>
              <a:t>moram paziti</a:t>
            </a:r>
            <a:r>
              <a:rPr lang="en-HR" sz="2800" dirty="0"/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3AC3F1-5943-7447-8E33-DE2270EBE368}"/>
              </a:ext>
            </a:extLst>
          </p:cNvPr>
          <p:cNvSpPr txBox="1"/>
          <p:nvPr/>
        </p:nvSpPr>
        <p:spPr>
          <a:xfrm>
            <a:off x="261071" y="3591932"/>
            <a:ext cx="66546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09DD8"/>
                </a:solidFill>
              </a:rPr>
              <a:t>Kad </a:t>
            </a:r>
            <a:r>
              <a:rPr lang="en-HR" sz="2800" u="sng" dirty="0">
                <a:solidFill>
                  <a:srgbClr val="009DD8"/>
                </a:solidFill>
              </a:rPr>
              <a:t>sam nahranio </a:t>
            </a:r>
            <a:r>
              <a:rPr lang="en-HR" sz="2800" dirty="0">
                <a:solidFill>
                  <a:srgbClr val="009DD8"/>
                </a:solidFill>
              </a:rPr>
              <a:t>biljku</a:t>
            </a:r>
            <a:r>
              <a:rPr lang="en-HR" sz="2800" dirty="0"/>
              <a:t>, smireno </a:t>
            </a:r>
            <a:r>
              <a:rPr lang="en-HR" sz="2800" u="sng" dirty="0"/>
              <a:t>sam sjeo</a:t>
            </a:r>
            <a:r>
              <a:rPr lang="en-HR" sz="2800" dirty="0"/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70EB1D-7D7C-654C-8684-AEB96105418E}"/>
              </a:ext>
            </a:extLst>
          </p:cNvPr>
          <p:cNvSpPr txBox="1"/>
          <p:nvPr/>
        </p:nvSpPr>
        <p:spPr>
          <a:xfrm>
            <a:off x="2141531" y="2118017"/>
            <a:ext cx="47741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h</a:t>
            </a:r>
            <a:r>
              <a:rPr lang="en-HR" sz="2800" dirty="0"/>
              <a:t>raniti – nesvršeni glagol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853DBE-8B98-C54D-990D-C08E8ED441BB}"/>
              </a:ext>
            </a:extLst>
          </p:cNvPr>
          <p:cNvSpPr txBox="1"/>
          <p:nvPr/>
        </p:nvSpPr>
        <p:spPr>
          <a:xfrm>
            <a:off x="261071" y="2735442"/>
            <a:ext cx="5474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chemeClr val="accent2">
                    <a:lumMod val="75000"/>
                  </a:schemeClr>
                </a:solidFill>
              </a:rPr>
              <a:t>Hraneći je</a:t>
            </a:r>
            <a:r>
              <a:rPr lang="en-HR" sz="2800" dirty="0"/>
              <a:t>, </a:t>
            </a:r>
            <a:r>
              <a:rPr lang="en-HR" sz="2800" u="sng" dirty="0"/>
              <a:t>moram paziti</a:t>
            </a:r>
            <a:r>
              <a:rPr lang="en-HR" sz="2800" dirty="0"/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F1A067-72D4-DB43-BEFF-59C2F3D51B91}"/>
              </a:ext>
            </a:extLst>
          </p:cNvPr>
          <p:cNvSpPr txBox="1"/>
          <p:nvPr/>
        </p:nvSpPr>
        <p:spPr>
          <a:xfrm>
            <a:off x="5042784" y="2599980"/>
            <a:ext cx="2739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g</a:t>
            </a:r>
            <a:r>
              <a:rPr lang="en-HR" sz="2800" b="1" dirty="0">
                <a:solidFill>
                  <a:schemeClr val="accent2">
                    <a:lumMod val="75000"/>
                  </a:schemeClr>
                </a:solidFill>
              </a:rPr>
              <a:t>lagolski prilog sadašnji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B313B8-F15D-C240-8849-93C1922BE6FC}"/>
              </a:ext>
            </a:extLst>
          </p:cNvPr>
          <p:cNvSpPr txBox="1"/>
          <p:nvPr/>
        </p:nvSpPr>
        <p:spPr>
          <a:xfrm>
            <a:off x="2141530" y="4302549"/>
            <a:ext cx="47741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nah</a:t>
            </a:r>
            <a:r>
              <a:rPr lang="en-HR" sz="2800" dirty="0"/>
              <a:t>raniti – svršeni glagol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639243-9970-0D4A-B12A-C2F9AE09964E}"/>
              </a:ext>
            </a:extLst>
          </p:cNvPr>
          <p:cNvSpPr txBox="1"/>
          <p:nvPr/>
        </p:nvSpPr>
        <p:spPr>
          <a:xfrm>
            <a:off x="163014" y="5058859"/>
            <a:ext cx="66546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09DD8"/>
                </a:solidFill>
              </a:rPr>
              <a:t>Nahranivši biljku</a:t>
            </a:r>
            <a:r>
              <a:rPr lang="en-HR" sz="2800" dirty="0"/>
              <a:t>, smireno </a:t>
            </a:r>
            <a:r>
              <a:rPr lang="en-HR" sz="2800" u="sng" dirty="0"/>
              <a:t>sam sjeo</a:t>
            </a:r>
            <a:r>
              <a:rPr lang="en-HR" sz="2800" dirty="0"/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D93F98-C409-FD4F-AC7A-36048AD6AEC0}"/>
              </a:ext>
            </a:extLst>
          </p:cNvPr>
          <p:cNvSpPr txBox="1"/>
          <p:nvPr/>
        </p:nvSpPr>
        <p:spPr>
          <a:xfrm>
            <a:off x="5378765" y="4825769"/>
            <a:ext cx="2739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9DD8"/>
                </a:solidFill>
              </a:rPr>
              <a:t>g</a:t>
            </a:r>
            <a:r>
              <a:rPr lang="en-HR" sz="2800" b="1" dirty="0">
                <a:solidFill>
                  <a:srgbClr val="009DD8"/>
                </a:solidFill>
              </a:rPr>
              <a:t>lagolski prilog prošli</a:t>
            </a:r>
          </a:p>
        </p:txBody>
      </p:sp>
    </p:spTree>
    <p:extLst>
      <p:ext uri="{BB962C8B-B14F-4D97-AF65-F5344CB8AC3E}">
        <p14:creationId xmlns:p14="http://schemas.microsoft.com/office/powerpoint/2010/main" val="274004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11" grpId="0"/>
      <p:bldP spid="4" grpId="0"/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615413" y="1676627"/>
            <a:ext cx="225643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 VIŠE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168722-04E9-5C41-85EA-FEEA96572AB4}"/>
              </a:ext>
            </a:extLst>
          </p:cNvPr>
          <p:cNvSpPr txBox="1"/>
          <p:nvPr/>
        </p:nvSpPr>
        <p:spPr>
          <a:xfrm>
            <a:off x="8615413" y="2521059"/>
            <a:ext cx="225643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GLAGOLSKI PRILOZI POMOĆNIH GLAGOLA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102CB3-E004-2642-BFAE-707BEBA35139}"/>
              </a:ext>
            </a:extLst>
          </p:cNvPr>
          <p:cNvSpPr txBox="1"/>
          <p:nvPr/>
        </p:nvSpPr>
        <p:spPr>
          <a:xfrm>
            <a:off x="2440622" y="502458"/>
            <a:ext cx="73030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Kako</a:t>
            </a:r>
            <a:r>
              <a:rPr lang="en-US" sz="2800" dirty="0"/>
              <a:t> </a:t>
            </a:r>
            <a:r>
              <a:rPr lang="en-US" sz="2800" dirty="0" err="1"/>
              <a:t>glase</a:t>
            </a:r>
            <a:r>
              <a:rPr lang="en-US" sz="2800" dirty="0"/>
              <a:t> </a:t>
            </a:r>
            <a:r>
              <a:rPr lang="en-US" sz="2800" dirty="0" err="1"/>
              <a:t>glagolski</a:t>
            </a:r>
            <a:r>
              <a:rPr lang="en-US" sz="2800" dirty="0"/>
              <a:t> </a:t>
            </a:r>
            <a:r>
              <a:rPr lang="en-US" sz="2800" dirty="0" err="1"/>
              <a:t>prilozi</a:t>
            </a:r>
            <a:r>
              <a:rPr lang="en-US" sz="2800" dirty="0"/>
              <a:t> </a:t>
            </a:r>
            <a:r>
              <a:rPr lang="en-US" sz="2800" dirty="0" err="1"/>
              <a:t>pomoćnih</a:t>
            </a:r>
            <a:r>
              <a:rPr lang="en-US" sz="2800" dirty="0"/>
              <a:t> </a:t>
            </a:r>
            <a:r>
              <a:rPr lang="en-US" sz="2800" dirty="0" err="1"/>
              <a:t>glagola</a:t>
            </a:r>
            <a:r>
              <a:rPr lang="en-US" sz="2800" dirty="0"/>
              <a:t> </a:t>
            </a:r>
            <a:r>
              <a:rPr lang="en-US" sz="2800" i="1" dirty="0" err="1"/>
              <a:t>biti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i="1" dirty="0" err="1"/>
              <a:t>htjeti</a:t>
            </a:r>
            <a:r>
              <a:rPr lang="en-US" sz="2800" dirty="0"/>
              <a:t>? 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071579E-3C00-7047-AF86-0C3E25650D49}"/>
              </a:ext>
            </a:extLst>
          </p:cNvPr>
          <p:cNvSpPr/>
          <p:nvPr/>
        </p:nvSpPr>
        <p:spPr>
          <a:xfrm>
            <a:off x="811187" y="4059838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      bi +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vši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=   </a:t>
            </a:r>
            <a:r>
              <a:rPr lang="en-US" sz="2800" dirty="0" err="1">
                <a:solidFill>
                  <a:srgbClr val="009DD8"/>
                </a:solidFill>
                <a:latin typeface="Calibri" panose="020F0502020204030204" pitchFamily="34" charset="0"/>
              </a:rPr>
              <a:t>bivši</a:t>
            </a:r>
            <a:endParaRPr lang="en-US" sz="2800" dirty="0">
              <a:solidFill>
                <a:srgbClr val="009DD8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6B54AD-0039-3D44-9137-B7A7D77F2A2D}"/>
              </a:ext>
            </a:extLst>
          </p:cNvPr>
          <p:cNvSpPr txBox="1"/>
          <p:nvPr/>
        </p:nvSpPr>
        <p:spPr>
          <a:xfrm>
            <a:off x="341246" y="1513591"/>
            <a:ext cx="419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g</a:t>
            </a:r>
            <a:r>
              <a:rPr lang="en-HR" sz="2800" b="1" dirty="0">
                <a:solidFill>
                  <a:schemeClr val="accent2">
                    <a:lumMod val="75000"/>
                  </a:schemeClr>
                </a:solidFill>
              </a:rPr>
              <a:t>lagolski prilog sadašnji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E9825D-C9F2-6E4E-BE44-2A5E5F81275E}"/>
              </a:ext>
            </a:extLst>
          </p:cNvPr>
          <p:cNvSpPr/>
          <p:nvPr/>
        </p:nvSpPr>
        <p:spPr>
          <a:xfrm>
            <a:off x="899636" y="2067174"/>
            <a:ext cx="38154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     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budu+ći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= </a:t>
            </a:r>
            <a:r>
              <a:rPr lang="en-US" sz="2800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budući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HR" sz="2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882E616-CE40-B04E-847D-538122571070}"/>
              </a:ext>
            </a:extLst>
          </p:cNvPr>
          <p:cNvSpPr/>
          <p:nvPr/>
        </p:nvSpPr>
        <p:spPr>
          <a:xfrm>
            <a:off x="899636" y="2703466"/>
            <a:ext cx="46872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htjeti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 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hote+ći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 = </a:t>
            </a:r>
            <a:r>
              <a:rPr lang="en-US" sz="2800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hoteći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htijući</a:t>
            </a:r>
            <a:endParaRPr lang="en-HR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B73685-1BB5-694C-B424-BE818E870F79}"/>
              </a:ext>
            </a:extLst>
          </p:cNvPr>
          <p:cNvSpPr txBox="1"/>
          <p:nvPr/>
        </p:nvSpPr>
        <p:spPr>
          <a:xfrm>
            <a:off x="190703" y="3415150"/>
            <a:ext cx="4198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9DD8"/>
                </a:solidFill>
              </a:rPr>
              <a:t>g</a:t>
            </a:r>
            <a:r>
              <a:rPr lang="en-HR" sz="2800" b="1" dirty="0">
                <a:solidFill>
                  <a:srgbClr val="009DD8"/>
                </a:solidFill>
              </a:rPr>
              <a:t>lagolski prilog prošli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61DB845-9F97-3A44-AC03-2125CE4E3EA4}"/>
              </a:ext>
            </a:extLst>
          </p:cNvPr>
          <p:cNvSpPr/>
          <p:nvPr/>
        </p:nvSpPr>
        <p:spPr>
          <a:xfrm>
            <a:off x="811187" y="4741573"/>
            <a:ext cx="50263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htjeti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 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htje+vši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=   </a:t>
            </a:r>
            <a:r>
              <a:rPr lang="en-US" sz="2800" dirty="0" err="1">
                <a:solidFill>
                  <a:srgbClr val="009DD8"/>
                </a:solidFill>
                <a:latin typeface="Calibri" panose="020F0502020204030204" pitchFamily="34" charset="0"/>
              </a:rPr>
              <a:t>htjevši</a:t>
            </a:r>
            <a:r>
              <a:rPr lang="en-US" sz="2800" dirty="0">
                <a:solidFill>
                  <a:srgbClr val="009DD8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9DD8"/>
                </a:solidFill>
                <a:latin typeface="Calibri" panose="020F0502020204030204" pitchFamily="34" charset="0"/>
              </a:rPr>
              <a:t>hotjevši</a:t>
            </a:r>
            <a:endParaRPr lang="en-US" sz="2800" dirty="0">
              <a:solidFill>
                <a:srgbClr val="009DD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11" grpId="0"/>
      <p:bldP spid="9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059071" y="1107268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921099" y="1601629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0EAD668-08ED-694F-BFDB-8EBD7DD8ADD4}"/>
              </a:ext>
            </a:extLst>
          </p:cNvPr>
          <p:cNvSpPr/>
          <p:nvPr/>
        </p:nvSpPr>
        <p:spPr>
          <a:xfrm>
            <a:off x="2482617" y="346319"/>
            <a:ext cx="86127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Razlikuješ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li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glagolski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prilog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sadašnji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pridjeva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 </a:t>
            </a:r>
            <a:endParaRPr lang="en-HR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E41F89-435B-6F43-9F46-0CC5EAEFDA05}"/>
              </a:ext>
            </a:extLst>
          </p:cNvPr>
          <p:cNvSpPr txBox="1"/>
          <p:nvPr/>
        </p:nvSpPr>
        <p:spPr>
          <a:xfrm>
            <a:off x="8325820" y="2427550"/>
            <a:ext cx="3206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GLAGOLSKI PRILOZI I PRIDJEVI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A1A9B8-E168-C94B-AF42-D37B82C6F74D}"/>
              </a:ext>
            </a:extLst>
          </p:cNvPr>
          <p:cNvSpPr/>
          <p:nvPr/>
        </p:nvSpPr>
        <p:spPr>
          <a:xfrm>
            <a:off x="319117" y="1796607"/>
            <a:ext cx="6506281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7030A0"/>
                </a:solidFill>
                <a:latin typeface="Caveat"/>
              </a:rPr>
              <a:t>Slijedeći</a:t>
            </a:r>
            <a:r>
              <a:rPr lang="en-US" sz="2800" b="1" dirty="0">
                <a:solidFill>
                  <a:srgbClr val="7030A0"/>
                </a:solidFill>
                <a:latin typeface="Caveat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vođu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učinili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čudo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  <a:p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Na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redu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b="1" dirty="0" err="1">
                <a:solidFill>
                  <a:srgbClr val="069C4B"/>
                </a:solidFill>
                <a:latin typeface="Caveat"/>
              </a:rPr>
              <a:t>sljedeći</a:t>
            </a:r>
            <a:r>
              <a:rPr lang="en-US" sz="2800" b="1" dirty="0">
                <a:solidFill>
                  <a:srgbClr val="7030A0"/>
                </a:solidFill>
                <a:latin typeface="Caveat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pacijent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  <a:p>
            <a:endParaRPr lang="en-H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E03544-BE9E-0F49-807B-C88674F44200}"/>
              </a:ext>
            </a:extLst>
          </p:cNvPr>
          <p:cNvSpPr txBox="1"/>
          <p:nvPr/>
        </p:nvSpPr>
        <p:spPr>
          <a:xfrm>
            <a:off x="319117" y="3848172"/>
            <a:ext cx="53777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7030A0"/>
                </a:solidFill>
              </a:rPr>
              <a:t>Leteći</a:t>
            </a:r>
            <a:r>
              <a:rPr lang="en-HR" sz="2800" dirty="0"/>
              <a:t> iznad grada, uživao sam.</a:t>
            </a:r>
          </a:p>
          <a:p>
            <a:endParaRPr lang="en-HR" sz="2800" dirty="0"/>
          </a:p>
          <a:p>
            <a:r>
              <a:rPr lang="en-HR" sz="2800" b="1" dirty="0">
                <a:solidFill>
                  <a:srgbClr val="069C4B"/>
                </a:solidFill>
              </a:rPr>
              <a:t>Leteći</a:t>
            </a:r>
            <a:r>
              <a:rPr lang="en-HR" sz="2800" dirty="0"/>
              <a:t> tanjuri su tema SF filmova.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433D6A-79D4-2C47-9156-F6F8DFE4C778}"/>
              </a:ext>
            </a:extLst>
          </p:cNvPr>
          <p:cNvSpPr txBox="1"/>
          <p:nvPr/>
        </p:nvSpPr>
        <p:spPr>
          <a:xfrm>
            <a:off x="5802350" y="2291408"/>
            <a:ext cx="972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</a:t>
            </a:r>
            <a:r>
              <a:rPr lang="en-HR" sz="2800" b="1" dirty="0"/>
              <a:t>je/je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050404-D5CE-A148-A632-2351AB53CE0F}"/>
              </a:ext>
            </a:extLst>
          </p:cNvPr>
          <p:cNvSpPr txBox="1"/>
          <p:nvPr/>
        </p:nvSpPr>
        <p:spPr>
          <a:xfrm>
            <a:off x="901479" y="1384992"/>
            <a:ext cx="2389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g</a:t>
            </a:r>
            <a:r>
              <a:rPr lang="en-HR" sz="2800" i="1" dirty="0"/>
              <a:t>l. </a:t>
            </a:r>
            <a:r>
              <a:rPr lang="en-US" sz="2800" i="1" dirty="0"/>
              <a:t>p</a:t>
            </a:r>
            <a:r>
              <a:rPr lang="en-HR" sz="2800" i="1" dirty="0"/>
              <a:t>rilog, PO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71BD90-EA6F-244B-A5F3-B9859F1C76A3}"/>
              </a:ext>
            </a:extLst>
          </p:cNvPr>
          <p:cNvSpPr txBox="1"/>
          <p:nvPr/>
        </p:nvSpPr>
        <p:spPr>
          <a:xfrm>
            <a:off x="618362" y="3391776"/>
            <a:ext cx="2389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g</a:t>
            </a:r>
            <a:r>
              <a:rPr lang="en-HR" sz="2800" i="1" dirty="0"/>
              <a:t>l. </a:t>
            </a:r>
            <a:r>
              <a:rPr lang="en-US" sz="2800" i="1" dirty="0"/>
              <a:t>p</a:t>
            </a:r>
            <a:r>
              <a:rPr lang="en-HR" sz="2800" i="1" dirty="0"/>
              <a:t>rilog, PO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814886-739C-514A-B5C9-A36593433B8C}"/>
              </a:ext>
            </a:extLst>
          </p:cNvPr>
          <p:cNvSpPr txBox="1"/>
          <p:nvPr/>
        </p:nvSpPr>
        <p:spPr>
          <a:xfrm>
            <a:off x="602101" y="4347289"/>
            <a:ext cx="1862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/>
              <a:t>pridjev, AT</a:t>
            </a:r>
            <a:endParaRPr lang="en-HR" sz="2800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0B3877-649F-C349-8657-259ACD0872D4}"/>
              </a:ext>
            </a:extLst>
          </p:cNvPr>
          <p:cNvSpPr txBox="1"/>
          <p:nvPr/>
        </p:nvSpPr>
        <p:spPr>
          <a:xfrm>
            <a:off x="2153915" y="2228900"/>
            <a:ext cx="3076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/>
              <a:t>pridjev, AT</a:t>
            </a:r>
            <a:endParaRPr lang="en-HR" sz="28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D9B679-9F62-4C43-A0C2-D6C5B017A74E}"/>
              </a:ext>
            </a:extLst>
          </p:cNvPr>
          <p:cNvSpPr txBox="1"/>
          <p:nvPr/>
        </p:nvSpPr>
        <p:spPr>
          <a:xfrm>
            <a:off x="5369146" y="4219509"/>
            <a:ext cx="2956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/>
              <a:t>služba u rečenici</a:t>
            </a:r>
            <a:endParaRPr lang="en-HR" sz="2800" b="1" dirty="0"/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uild="p"/>
      <p:bldP spid="9" grpId="0" uiExpand="1" build="p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17696" y="1343121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072" y="518457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641CF0DE-8038-BF40-BBE2-C63F9B6794C4}"/>
              </a:ext>
            </a:extLst>
          </p:cNvPr>
          <p:cNvSpPr txBox="1"/>
          <p:nvPr/>
        </p:nvSpPr>
        <p:spPr>
          <a:xfrm>
            <a:off x="7689445" y="1481342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726B36-6CBF-7348-B88C-7ADA1FF29EB5}"/>
              </a:ext>
            </a:extLst>
          </p:cNvPr>
          <p:cNvSpPr txBox="1"/>
          <p:nvPr/>
        </p:nvSpPr>
        <p:spPr>
          <a:xfrm>
            <a:off x="8770829" y="2398454"/>
            <a:ext cx="1633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PISANJE ZAREZA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FF4353-D2E6-7B4B-A9D9-8BD0F88B388D}"/>
              </a:ext>
            </a:extLst>
          </p:cNvPr>
          <p:cNvSpPr txBox="1"/>
          <p:nvPr/>
        </p:nvSpPr>
        <p:spPr>
          <a:xfrm>
            <a:off x="2418797" y="451329"/>
            <a:ext cx="7168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Kada ćeš u rečenici s glagolskim prilogom pisati zarez?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4AE766-7A28-5641-8287-C15B6BBCD3A2}"/>
              </a:ext>
            </a:extLst>
          </p:cNvPr>
          <p:cNvSpPr txBox="1"/>
          <p:nvPr/>
        </p:nvSpPr>
        <p:spPr>
          <a:xfrm>
            <a:off x="375321" y="1576029"/>
            <a:ext cx="660806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Pripremala sam se za izlazak </a:t>
            </a:r>
            <a:r>
              <a:rPr lang="en-HR" sz="2800" dirty="0">
                <a:solidFill>
                  <a:srgbClr val="069C4B"/>
                </a:solidFill>
              </a:rPr>
              <a:t>pjevajući</a:t>
            </a:r>
            <a:r>
              <a:rPr lang="en-HR" sz="2800" dirty="0"/>
              <a:t>.</a:t>
            </a:r>
          </a:p>
          <a:p>
            <a:endParaRPr lang="en-HR" sz="2800" dirty="0"/>
          </a:p>
          <a:p>
            <a:r>
              <a:rPr lang="en-HR" sz="2800" dirty="0">
                <a:solidFill>
                  <a:srgbClr val="069C4B"/>
                </a:solidFill>
              </a:rPr>
              <a:t>Pjevajući</a:t>
            </a:r>
            <a:r>
              <a:rPr lang="en-HR" sz="2800" b="1" dirty="0">
                <a:solidFill>
                  <a:srgbClr val="FF0000"/>
                </a:solidFill>
              </a:rPr>
              <a:t>,</a:t>
            </a:r>
            <a:r>
              <a:rPr lang="en-HR" sz="2800" dirty="0"/>
              <a:t> pripremala sam se za izlazak.</a:t>
            </a:r>
          </a:p>
          <a:p>
            <a:endParaRPr lang="en-HR" sz="2800" dirty="0"/>
          </a:p>
          <a:p>
            <a:r>
              <a:rPr lang="en-HR" sz="2800" dirty="0"/>
              <a:t>Pozdravila sam </a:t>
            </a:r>
            <a:r>
              <a:rPr lang="en-HR" sz="2800" dirty="0">
                <a:solidFill>
                  <a:srgbClr val="069C4B"/>
                </a:solidFill>
              </a:rPr>
              <a:t>ušavši</a:t>
            </a:r>
            <a:r>
              <a:rPr lang="en-HR" sz="2800" dirty="0"/>
              <a:t> u razred.</a:t>
            </a:r>
          </a:p>
          <a:p>
            <a:endParaRPr lang="en-HR" sz="2800" dirty="0"/>
          </a:p>
          <a:p>
            <a:r>
              <a:rPr lang="en-HR" sz="2800" dirty="0">
                <a:solidFill>
                  <a:srgbClr val="069C4B"/>
                </a:solidFill>
              </a:rPr>
              <a:t>Ušavši </a:t>
            </a:r>
            <a:r>
              <a:rPr lang="en-HR" sz="2800" dirty="0"/>
              <a:t>u razred</a:t>
            </a:r>
            <a:r>
              <a:rPr lang="en-HR" sz="2800" dirty="0">
                <a:solidFill>
                  <a:srgbClr val="FF0000"/>
                </a:solidFill>
              </a:rPr>
              <a:t>,</a:t>
            </a:r>
            <a:r>
              <a:rPr lang="en-HR" sz="2800" dirty="0"/>
              <a:t> pozdravila sam.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85B94C-7B8C-5746-9D72-F590B12533C5}"/>
              </a:ext>
            </a:extLst>
          </p:cNvPr>
          <p:cNvSpPr txBox="1"/>
          <p:nvPr/>
        </p:nvSpPr>
        <p:spPr>
          <a:xfrm>
            <a:off x="8770829" y="3527227"/>
            <a:ext cx="1645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- inverzija</a:t>
            </a:r>
          </a:p>
        </p:txBody>
      </p:sp>
      <p:pic>
        <p:nvPicPr>
          <p:cNvPr id="13" name="Picture 12" descr="A person wearing a hat&#10;&#10;Description automatically generated with medium confidence">
            <a:extLst>
              <a:ext uri="{FF2B5EF4-FFF2-40B4-BE49-F238E27FC236}">
                <a16:creationId xmlns:a16="http://schemas.microsoft.com/office/drawing/2014/main" id="{147027AA-5C17-B64E-9E53-A2E89FCE83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581" y="3722299"/>
            <a:ext cx="2454381" cy="2166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build="p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276407" y="878854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878" y="4993131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829031" y="2344102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3" name="Graphic 2" descr="Cherry Blossom with solid fill">
            <a:extLst>
              <a:ext uri="{FF2B5EF4-FFF2-40B4-BE49-F238E27FC236}">
                <a16:creationId xmlns:a16="http://schemas.microsoft.com/office/drawing/2014/main" id="{012EC1D1-4991-164E-ABEC-3011142BE4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6155" y="928526"/>
            <a:ext cx="679899" cy="6798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5F7D36C-D7D0-4D4E-8FD7-3CE8BC319E36}"/>
              </a:ext>
            </a:extLst>
          </p:cNvPr>
          <p:cNvSpPr txBox="1"/>
          <p:nvPr/>
        </p:nvSpPr>
        <p:spPr>
          <a:xfrm>
            <a:off x="356155" y="1543882"/>
            <a:ext cx="73002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HR" sz="2800" dirty="0"/>
              <a:t>dovući, cvjetajući, gledajući, žuboreći</a:t>
            </a:r>
          </a:p>
          <a:p>
            <a:endParaRPr lang="en-HR" sz="2800" dirty="0"/>
          </a:p>
          <a:p>
            <a:r>
              <a:rPr lang="en-HR" sz="2800" dirty="0"/>
              <a:t>b) iskopavši, pozvaše, zamahnuvši, ispekavši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E67C81-6498-D34B-A563-3D2EBD6350E9}"/>
              </a:ext>
            </a:extLst>
          </p:cNvPr>
          <p:cNvSpPr/>
          <p:nvPr/>
        </p:nvSpPr>
        <p:spPr>
          <a:xfrm>
            <a:off x="1391431" y="798860"/>
            <a:ext cx="62842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P</a:t>
            </a:r>
            <a:r>
              <a:rPr lang="en-HR" sz="2800" dirty="0"/>
              <a:t>recrtaj uljeze. Na crtu napiši objašnjenje.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F811E7F-90E9-2643-BF1E-2CE961C649AF}"/>
              </a:ext>
            </a:extLst>
          </p:cNvPr>
          <p:cNvCxnSpPr/>
          <p:nvPr/>
        </p:nvCxnSpPr>
        <p:spPr>
          <a:xfrm flipV="1">
            <a:off x="1729431" y="2395587"/>
            <a:ext cx="4248443" cy="6923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D3D2E0E-B8EF-0048-A409-0AF2FEA09F57}"/>
              </a:ext>
            </a:extLst>
          </p:cNvPr>
          <p:cNvCxnSpPr/>
          <p:nvPr/>
        </p:nvCxnSpPr>
        <p:spPr>
          <a:xfrm flipV="1">
            <a:off x="1729431" y="3236490"/>
            <a:ext cx="4248443" cy="6923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2F484AC-D0EE-3D41-A5CF-72B6098E8E8A}"/>
              </a:ext>
            </a:extLst>
          </p:cNvPr>
          <p:cNvSpPr txBox="1"/>
          <p:nvPr/>
        </p:nvSpPr>
        <p:spPr>
          <a:xfrm>
            <a:off x="2765294" y="2757660"/>
            <a:ext cx="27914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HR" sz="2800" dirty="0">
                <a:solidFill>
                  <a:schemeClr val="accent2">
                    <a:lumMod val="75000"/>
                  </a:schemeClr>
                </a:solidFill>
              </a:rPr>
              <a:t>orist, 3. o. mn.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FAD384-CEE4-CD4B-AA4C-F66958464DC9}"/>
              </a:ext>
            </a:extLst>
          </p:cNvPr>
          <p:cNvSpPr txBox="1"/>
          <p:nvPr/>
        </p:nvSpPr>
        <p:spPr>
          <a:xfrm>
            <a:off x="2846112" y="1907523"/>
            <a:ext cx="2176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chemeClr val="accent2">
                    <a:lumMod val="75000"/>
                  </a:schemeClr>
                </a:solidFill>
              </a:rPr>
              <a:t>infinitiv</a:t>
            </a:r>
          </a:p>
        </p:txBody>
      </p:sp>
      <p:pic>
        <p:nvPicPr>
          <p:cNvPr id="16" name="Graphic 15" descr="Cherry Blossom with solid fill">
            <a:extLst>
              <a:ext uri="{FF2B5EF4-FFF2-40B4-BE49-F238E27FC236}">
                <a16:creationId xmlns:a16="http://schemas.microsoft.com/office/drawing/2014/main" id="{1665DB5F-CC15-0B46-B510-FF134E8DAD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3645" y="3406182"/>
            <a:ext cx="679899" cy="67989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253FA9D2-347E-DB4F-92B5-4C6EDA2A2D82}"/>
              </a:ext>
            </a:extLst>
          </p:cNvPr>
          <p:cNvSpPr/>
          <p:nvPr/>
        </p:nvSpPr>
        <p:spPr>
          <a:xfrm>
            <a:off x="965258" y="3428885"/>
            <a:ext cx="75546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800" dirty="0"/>
              <a:t>Preoblikuj jednostavnu u zavisnosloženu i obrnuto.</a:t>
            </a:r>
            <a:endParaRPr lang="en-HR" sz="2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4079EC7-FDBD-EC44-A37B-CA2FB56A0F97}"/>
              </a:ext>
            </a:extLst>
          </p:cNvPr>
          <p:cNvSpPr txBox="1"/>
          <p:nvPr/>
        </p:nvSpPr>
        <p:spPr>
          <a:xfrm>
            <a:off x="301103" y="4325784"/>
            <a:ext cx="4144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Prolazeći selom, pjevao je.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128B3DD-57A6-8A4B-A160-2262EA0236C6}"/>
              </a:ext>
            </a:extLst>
          </p:cNvPr>
          <p:cNvCxnSpPr>
            <a:cxnSpLocks/>
          </p:cNvCxnSpPr>
          <p:nvPr/>
        </p:nvCxnSpPr>
        <p:spPr>
          <a:xfrm flipV="1">
            <a:off x="4533541" y="4720038"/>
            <a:ext cx="4821474" cy="42277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83B4AB1-FD52-E34B-84C6-512EE1646AF2}"/>
              </a:ext>
            </a:extLst>
          </p:cNvPr>
          <p:cNvSpPr txBox="1"/>
          <p:nvPr/>
        </p:nvSpPr>
        <p:spPr>
          <a:xfrm>
            <a:off x="4464669" y="5029599"/>
            <a:ext cx="4890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chemeClr val="accent2">
                    <a:lumMod val="75000"/>
                  </a:schemeClr>
                </a:solidFill>
              </a:rPr>
              <a:t>Završivši s poslom, odahnuo je.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CBD421-D5D1-5E49-9219-8E2C8FE11D43}"/>
              </a:ext>
            </a:extLst>
          </p:cNvPr>
          <p:cNvSpPr txBox="1"/>
          <p:nvPr/>
        </p:nvSpPr>
        <p:spPr>
          <a:xfrm>
            <a:off x="260402" y="4975367"/>
            <a:ext cx="4144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Kad je završio s poslom, odahnuo je.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8C486D-DD69-2041-B2E5-CE94F21F2ED2}"/>
              </a:ext>
            </a:extLst>
          </p:cNvPr>
          <p:cNvSpPr txBox="1"/>
          <p:nvPr/>
        </p:nvSpPr>
        <p:spPr>
          <a:xfrm>
            <a:off x="4460671" y="4292774"/>
            <a:ext cx="52070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chemeClr val="accent2">
                    <a:lumMod val="75000"/>
                  </a:schemeClr>
                </a:solidFill>
              </a:rPr>
              <a:t>Dok je prolazio selom, pjevao je.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60371C6-5A0B-C743-8CDF-AAC835FC33CB}"/>
              </a:ext>
            </a:extLst>
          </p:cNvPr>
          <p:cNvCxnSpPr>
            <a:cxnSpLocks/>
          </p:cNvCxnSpPr>
          <p:nvPr/>
        </p:nvCxnSpPr>
        <p:spPr>
          <a:xfrm flipV="1">
            <a:off x="4519896" y="5496586"/>
            <a:ext cx="4821474" cy="28235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5CB06E9-66F2-9E4A-9507-A1630E443DDB}"/>
              </a:ext>
            </a:extLst>
          </p:cNvPr>
          <p:cNvCxnSpPr/>
          <p:nvPr/>
        </p:nvCxnSpPr>
        <p:spPr>
          <a:xfrm>
            <a:off x="842273" y="1803366"/>
            <a:ext cx="88588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CC2935F-8B82-7547-BCE2-42CCB6EBD2E1}"/>
              </a:ext>
            </a:extLst>
          </p:cNvPr>
          <p:cNvCxnSpPr>
            <a:cxnSpLocks/>
          </p:cNvCxnSpPr>
          <p:nvPr/>
        </p:nvCxnSpPr>
        <p:spPr>
          <a:xfrm>
            <a:off x="2268792" y="2645083"/>
            <a:ext cx="119186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14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36561" y="1121463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8390619" y="2591002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831111" y="1736912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C88F2C-89E8-E942-88F7-ADF8EE43FB38}"/>
              </a:ext>
            </a:extLst>
          </p:cNvPr>
          <p:cNvSpPr txBox="1"/>
          <p:nvPr/>
        </p:nvSpPr>
        <p:spPr>
          <a:xfrm>
            <a:off x="1742379" y="1148270"/>
            <a:ext cx="1903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Ponovi glagole po vidu s pomoću grafičkog organizatora.</a:t>
            </a:r>
            <a:endParaRPr lang="en-H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FE9C2-85AC-F74C-BAAF-C0322AA4BB5E}"/>
              </a:ext>
            </a:extLst>
          </p:cNvPr>
          <p:cNvSpPr txBox="1"/>
          <p:nvPr/>
        </p:nvSpPr>
        <p:spPr>
          <a:xfrm>
            <a:off x="1747421" y="2461171"/>
            <a:ext cx="1672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Poslušaj audiosažetke </a:t>
            </a:r>
            <a:r>
              <a:rPr lang="en-US" dirty="0"/>
              <a:t>o </a:t>
            </a:r>
            <a:r>
              <a:rPr lang="hr-HR" dirty="0"/>
              <a:t>glagolskim prilozima.</a:t>
            </a:r>
            <a:endParaRPr lang="en-HR" dirty="0"/>
          </a:p>
        </p:txBody>
      </p:sp>
      <p:pic>
        <p:nvPicPr>
          <p:cNvPr id="16" name="Picture 15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F7A68610-48A7-B84E-9AEC-68D3FA6943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5" y="1205186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45B7A09B-FA6E-ED45-AC42-C1E5DA61F1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2591002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45E6226C-AA09-9444-A751-67DBE8B5E3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3987707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92961D74-877A-9749-86CC-BD775F9623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1203341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" name="Picture 23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C383D2B5-27B6-2742-98C7-95AA7E76A4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2591003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83DA32A-5B68-0C4D-9218-79B719ACF848}"/>
              </a:ext>
            </a:extLst>
          </p:cNvPr>
          <p:cNvSpPr txBox="1"/>
          <p:nvPr/>
        </p:nvSpPr>
        <p:spPr>
          <a:xfrm>
            <a:off x="1742379" y="3901608"/>
            <a:ext cx="12812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S pomoću kartica ponovi glagolske priloge.</a:t>
            </a:r>
            <a:endParaRPr lang="en-H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650F81-6E59-0E45-8BDA-37C498C27D63}"/>
              </a:ext>
            </a:extLst>
          </p:cNvPr>
          <p:cNvSpPr txBox="1"/>
          <p:nvPr/>
        </p:nvSpPr>
        <p:spPr>
          <a:xfrm>
            <a:off x="5181600" y="1203341"/>
            <a:ext cx="1503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svoje poznavanje glagolskih priloga.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CC2140-8D6F-E74C-9C72-8DD658767956}"/>
              </a:ext>
            </a:extLst>
          </p:cNvPr>
          <p:cNvSpPr txBox="1"/>
          <p:nvPr/>
        </p:nvSpPr>
        <p:spPr>
          <a:xfrm>
            <a:off x="5181600" y="2556413"/>
            <a:ext cx="2039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poznavanje glagolskih priloga s pomoću Wizer.me listića.</a:t>
            </a:r>
          </a:p>
        </p:txBody>
      </p:sp>
    </p:spTree>
    <p:extLst>
      <p:ext uri="{BB962C8B-B14F-4D97-AF65-F5344CB8AC3E}">
        <p14:creationId xmlns:p14="http://schemas.microsoft.com/office/powerpoint/2010/main" val="276369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236215" y="1157693"/>
            <a:ext cx="3155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Glagolski prilozi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69989" y="1365852"/>
            <a:ext cx="4447255" cy="439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817" y="52069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892363" y="172148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FF2125-00A0-A746-934B-C325898D20D1}"/>
              </a:ext>
            </a:extLst>
          </p:cNvPr>
          <p:cNvSpPr txBox="1"/>
          <p:nvPr/>
        </p:nvSpPr>
        <p:spPr>
          <a:xfrm>
            <a:off x="8190101" y="2323671"/>
            <a:ext cx="300702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Kako</a:t>
            </a:r>
            <a:r>
              <a:rPr lang="en-US" sz="2800" dirty="0"/>
              <a:t> se </a:t>
            </a:r>
            <a:r>
              <a:rPr lang="en-US" sz="2800" dirty="0" err="1"/>
              <a:t>dijele</a:t>
            </a:r>
            <a:r>
              <a:rPr lang="en-US" sz="2800" dirty="0"/>
              <a:t> </a:t>
            </a:r>
            <a:r>
              <a:rPr lang="en-US" sz="2800" dirty="0" err="1"/>
              <a:t>glagoli</a:t>
            </a:r>
            <a:r>
              <a:rPr lang="en-US" sz="2800" dirty="0"/>
              <a:t> s </a:t>
            </a:r>
            <a:r>
              <a:rPr lang="en-US" sz="2800" dirty="0" err="1"/>
              <a:t>obzirom</a:t>
            </a:r>
            <a:r>
              <a:rPr lang="en-US" sz="2800" dirty="0"/>
              <a:t> </a:t>
            </a:r>
            <a:r>
              <a:rPr lang="en-US" sz="2800" dirty="0" err="1"/>
              <a:t>na</a:t>
            </a:r>
            <a:r>
              <a:rPr lang="en-US" sz="2800" dirty="0"/>
              <a:t> vid? </a:t>
            </a:r>
            <a:r>
              <a:rPr lang="en-US" sz="2800" dirty="0" err="1"/>
              <a:t>Što</a:t>
            </a:r>
            <a:r>
              <a:rPr lang="en-US" sz="2800" dirty="0"/>
              <a:t> </a:t>
            </a:r>
            <a:r>
              <a:rPr lang="en-US" sz="2800" dirty="0" err="1"/>
              <a:t>su</a:t>
            </a:r>
            <a:r>
              <a:rPr lang="en-US" sz="2800" dirty="0"/>
              <a:t> </a:t>
            </a:r>
            <a:r>
              <a:rPr lang="en-US" sz="2800" dirty="0" err="1"/>
              <a:t>prilozi</a:t>
            </a:r>
            <a:r>
              <a:rPr lang="en-US" sz="2800" dirty="0"/>
              <a:t>? U </a:t>
            </a:r>
            <a:r>
              <a:rPr lang="en-US" sz="2800" dirty="0" err="1"/>
              <a:t>kojoj</a:t>
            </a:r>
            <a:r>
              <a:rPr lang="en-US" sz="2800" dirty="0"/>
              <a:t> </a:t>
            </a:r>
            <a:r>
              <a:rPr lang="en-US" sz="2800" dirty="0" err="1"/>
              <a:t>su</a:t>
            </a:r>
            <a:r>
              <a:rPr lang="en-US" sz="2800" dirty="0"/>
              <a:t> </a:t>
            </a:r>
            <a:r>
              <a:rPr lang="en-US" sz="2800" dirty="0" err="1"/>
              <a:t>službi</a:t>
            </a:r>
            <a:r>
              <a:rPr lang="en-US" sz="2800" dirty="0"/>
              <a:t> </a:t>
            </a:r>
            <a:r>
              <a:rPr lang="en-US" sz="2800" dirty="0" err="1"/>
              <a:t>najčešće</a:t>
            </a:r>
            <a:r>
              <a:rPr lang="en-US" sz="2800" dirty="0"/>
              <a:t> </a:t>
            </a:r>
            <a:r>
              <a:rPr lang="en-US" sz="2800" dirty="0" err="1"/>
              <a:t>prilozi</a:t>
            </a:r>
            <a:r>
              <a:rPr lang="en-US" sz="2800" dirty="0"/>
              <a:t>?</a:t>
            </a:r>
            <a:endParaRPr lang="en-HR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6DF08-C6DE-CA46-A3EA-DAF41CAF70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0670">
            <a:off x="1869005" y="426719"/>
            <a:ext cx="4222288" cy="600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31477" y="1071952"/>
            <a:ext cx="4161233" cy="410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047" y="555685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3F51D632-0C3B-034C-9EDF-36E4DB0D22CB}"/>
              </a:ext>
            </a:extLst>
          </p:cNvPr>
          <p:cNvSpPr txBox="1"/>
          <p:nvPr/>
        </p:nvSpPr>
        <p:spPr>
          <a:xfrm>
            <a:off x="8645303" y="1508853"/>
            <a:ext cx="235695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38F81533-A86A-3D46-B67F-4927284D77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33669"/>
            <a:ext cx="7546848" cy="28836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F546C3A-2C41-3F4A-9EFB-6AAD46CED8C4}"/>
              </a:ext>
            </a:extLst>
          </p:cNvPr>
          <p:cNvSpPr txBox="1"/>
          <p:nvPr/>
        </p:nvSpPr>
        <p:spPr>
          <a:xfrm>
            <a:off x="8073339" y="2459225"/>
            <a:ext cx="35008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Od kojih vrsta riječi su nastale istaknute riječi? U kojoj su službi?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B53778-5150-9B4F-9A16-FECD5B293144}"/>
              </a:ext>
            </a:extLst>
          </p:cNvPr>
          <p:cNvSpPr txBox="1"/>
          <p:nvPr/>
        </p:nvSpPr>
        <p:spPr>
          <a:xfrm>
            <a:off x="2232196" y="682081"/>
            <a:ext cx="5314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č</a:t>
            </a:r>
            <a:r>
              <a:rPr lang="en-HR" sz="2800" dirty="0">
                <a:solidFill>
                  <a:srgbClr val="C00000"/>
                </a:solidFill>
              </a:rPr>
              <a:t>itajući </a:t>
            </a:r>
            <a:r>
              <a:rPr lang="en-HR" sz="2800" dirty="0"/>
              <a:t>– od  glagola čitati, POV</a:t>
            </a:r>
          </a:p>
        </p:txBody>
      </p:sp>
    </p:spTree>
    <p:extLst>
      <p:ext uri="{BB962C8B-B14F-4D97-AF65-F5344CB8AC3E}">
        <p14:creationId xmlns:p14="http://schemas.microsoft.com/office/powerpoint/2010/main" val="16603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207087" y="1464103"/>
            <a:ext cx="4533479" cy="4477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896" y="5445090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695274" y="1323021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7A9F6B-5C4D-3841-8931-BAF5C36BF911}"/>
              </a:ext>
            </a:extLst>
          </p:cNvPr>
          <p:cNvSpPr txBox="1"/>
          <p:nvPr/>
        </p:nvSpPr>
        <p:spPr>
          <a:xfrm>
            <a:off x="8449041" y="1993750"/>
            <a:ext cx="19971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GLAGOLSKI PRILOZI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C479C18-DF18-1C48-8A61-8F0A2F68DE4E}"/>
              </a:ext>
            </a:extLst>
          </p:cNvPr>
          <p:cNvSpPr/>
          <p:nvPr/>
        </p:nvSpPr>
        <p:spPr>
          <a:xfrm>
            <a:off x="2231579" y="517847"/>
            <a:ext cx="73391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glagolski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prilozi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čega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nastaju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Kakvih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glagola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po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vidu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izriču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endParaRPr lang="en-HR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95BC226-D6D7-5E45-BDE1-74C064E72E04}"/>
              </a:ext>
            </a:extLst>
          </p:cNvPr>
          <p:cNvSpPr/>
          <p:nvPr/>
        </p:nvSpPr>
        <p:spPr>
          <a:xfrm>
            <a:off x="193278" y="1936945"/>
            <a:ext cx="64025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latin typeface="Caveat"/>
              </a:rPr>
              <a:t>Čekajući</a:t>
            </a:r>
            <a:r>
              <a:rPr lang="en-US" sz="2800" b="1" dirty="0">
                <a:solidFill>
                  <a:srgbClr val="33CCCC"/>
                </a:solidFill>
                <a:latin typeface="Caveat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reakciju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bilo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nimalo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ugodno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FD4F5F8-2123-3F4E-B94B-7E8AF7DB40C4}"/>
              </a:ext>
            </a:extLst>
          </p:cNvPr>
          <p:cNvSpPr/>
          <p:nvPr/>
        </p:nvSpPr>
        <p:spPr>
          <a:xfrm>
            <a:off x="168447" y="3874616"/>
            <a:ext cx="5952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09DD8"/>
                </a:solidFill>
                <a:latin typeface="Caveat"/>
              </a:rPr>
              <a:t>Zagrizavši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naslonjač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umalo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me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pojela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 </a:t>
            </a:r>
            <a:endParaRPr lang="en-HR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5DE939-C666-954A-8014-CBFEA654A05C}"/>
              </a:ext>
            </a:extLst>
          </p:cNvPr>
          <p:cNvSpPr txBox="1"/>
          <p:nvPr/>
        </p:nvSpPr>
        <p:spPr>
          <a:xfrm>
            <a:off x="614864" y="2717116"/>
            <a:ext cx="7379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č</a:t>
            </a:r>
            <a:r>
              <a:rPr lang="en-HR" sz="2800" dirty="0"/>
              <a:t>ekati – </a:t>
            </a:r>
            <a:r>
              <a:rPr lang="en-HR" sz="2800" dirty="0">
                <a:solidFill>
                  <a:schemeClr val="accent2">
                    <a:lumMod val="75000"/>
                  </a:schemeClr>
                </a:solidFill>
              </a:rPr>
              <a:t>nesvršeni</a:t>
            </a:r>
            <a:r>
              <a:rPr lang="en-HR" sz="2800" dirty="0"/>
              <a:t> glagol, okolnost radnje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F6D8E2-BA14-0A40-B39F-716920D67942}"/>
              </a:ext>
            </a:extLst>
          </p:cNvPr>
          <p:cNvSpPr txBox="1"/>
          <p:nvPr/>
        </p:nvSpPr>
        <p:spPr>
          <a:xfrm>
            <a:off x="614864" y="4912045"/>
            <a:ext cx="7379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zagristi </a:t>
            </a:r>
            <a:r>
              <a:rPr lang="en-HR" sz="2800" dirty="0"/>
              <a:t>– </a:t>
            </a:r>
            <a:r>
              <a:rPr lang="en-HR" sz="2800" dirty="0">
                <a:solidFill>
                  <a:srgbClr val="009DD8"/>
                </a:solidFill>
              </a:rPr>
              <a:t>svršeni</a:t>
            </a:r>
            <a:r>
              <a:rPr lang="en-HR" sz="2800" dirty="0"/>
              <a:t> glagol, okolnost radnje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E6C586D-92B7-4642-9FA9-8E32F4BA73A9}"/>
              </a:ext>
            </a:extLst>
          </p:cNvPr>
          <p:cNvSpPr/>
          <p:nvPr/>
        </p:nvSpPr>
        <p:spPr>
          <a:xfrm>
            <a:off x="7688503" y="2926886"/>
            <a:ext cx="3518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Nastali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glagola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dopune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predikatu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govore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okolnostima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odvijanja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radnje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025179" y="1349956"/>
            <a:ext cx="4006959" cy="3957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5878" y="5199290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228976" y="1555544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1A78B7-624C-8748-A4D5-8C9C028B3212}"/>
              </a:ext>
            </a:extLst>
          </p:cNvPr>
          <p:cNvSpPr txBox="1"/>
          <p:nvPr/>
        </p:nvSpPr>
        <p:spPr>
          <a:xfrm>
            <a:off x="8695189" y="2545870"/>
            <a:ext cx="27104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GLAGOLSKI PRILOZI</a:t>
            </a:r>
          </a:p>
          <a:p>
            <a:pPr algn="ctr"/>
            <a:r>
              <a:rPr lang="en-HR" sz="2800" b="1" dirty="0"/>
              <a:t>(vrste)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0B0604-1C72-714F-A109-3D1402D1A41E}"/>
              </a:ext>
            </a:extLst>
          </p:cNvPr>
          <p:cNvSpPr txBox="1"/>
          <p:nvPr/>
        </p:nvSpPr>
        <p:spPr>
          <a:xfrm>
            <a:off x="2036064" y="364510"/>
            <a:ext cx="83027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Kakvu radnju izriču glagolski prilozi s obzirom na istovremnost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prijevremenost</a:t>
            </a:r>
            <a:r>
              <a:rPr lang="en-US" sz="2800" dirty="0"/>
              <a:t>? </a:t>
            </a:r>
            <a:r>
              <a:rPr lang="en-US" sz="2800" dirty="0" err="1"/>
              <a:t>Koje</a:t>
            </a:r>
            <a:r>
              <a:rPr lang="en-US" sz="2800" dirty="0"/>
              <a:t> </a:t>
            </a:r>
            <a:r>
              <a:rPr lang="en-US" sz="2800" dirty="0" err="1"/>
              <a:t>su</a:t>
            </a:r>
            <a:r>
              <a:rPr lang="en-US" sz="2800" dirty="0"/>
              <a:t> </a:t>
            </a:r>
            <a:r>
              <a:rPr lang="en-US" sz="2800" dirty="0" err="1"/>
              <a:t>vrste</a:t>
            </a:r>
            <a:r>
              <a:rPr lang="en-US" sz="2800" dirty="0"/>
              <a:t> gl. </a:t>
            </a:r>
            <a:r>
              <a:rPr lang="en-US" sz="2800" dirty="0" err="1"/>
              <a:t>priloga</a:t>
            </a:r>
            <a:r>
              <a:rPr lang="en-US" sz="2800" dirty="0"/>
              <a:t>?</a:t>
            </a:r>
            <a:endParaRPr lang="en-HR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E92955-6138-A242-9066-95C3523BB2CF}"/>
              </a:ext>
            </a:extLst>
          </p:cNvPr>
          <p:cNvSpPr txBox="1"/>
          <p:nvPr/>
        </p:nvSpPr>
        <p:spPr>
          <a:xfrm>
            <a:off x="284302" y="1737032"/>
            <a:ext cx="35035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R" sz="2800" b="1" dirty="0">
                <a:solidFill>
                  <a:schemeClr val="accent2">
                    <a:lumMod val="75000"/>
                  </a:schemeClr>
                </a:solidFill>
              </a:rPr>
              <a:t>Čitajući</a:t>
            </a:r>
            <a:r>
              <a:rPr lang="en-HR" sz="2800" dirty="0"/>
              <a:t>, svašta doznaš.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1A9CBD-2DCE-9C40-9084-1A308A36F652}"/>
              </a:ext>
            </a:extLst>
          </p:cNvPr>
          <p:cNvSpPr txBox="1"/>
          <p:nvPr/>
        </p:nvSpPr>
        <p:spPr>
          <a:xfrm>
            <a:off x="90452" y="2679851"/>
            <a:ext cx="54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r</a:t>
            </a:r>
            <a:r>
              <a:rPr lang="en-HR" sz="2800" dirty="0"/>
              <a:t>adnje se događaju istovremeno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37BDCE-9883-2B45-8161-42B6A7DBBA1C}"/>
              </a:ext>
            </a:extLst>
          </p:cNvPr>
          <p:cNvSpPr txBox="1"/>
          <p:nvPr/>
        </p:nvSpPr>
        <p:spPr>
          <a:xfrm>
            <a:off x="5307496" y="1840652"/>
            <a:ext cx="2739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g</a:t>
            </a:r>
            <a:r>
              <a:rPr lang="en-HR" sz="2800" b="1" dirty="0">
                <a:solidFill>
                  <a:schemeClr val="accent2">
                    <a:lumMod val="75000"/>
                  </a:schemeClr>
                </a:solidFill>
              </a:rPr>
              <a:t>lagolski prilog sadašnji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0731B7-CBFF-1D4E-B75C-673CB2D97254}"/>
              </a:ext>
            </a:extLst>
          </p:cNvPr>
          <p:cNvSpPr txBox="1"/>
          <p:nvPr/>
        </p:nvSpPr>
        <p:spPr>
          <a:xfrm>
            <a:off x="361782" y="3669255"/>
            <a:ext cx="4873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R" sz="2800" b="1" dirty="0">
                <a:solidFill>
                  <a:srgbClr val="009DD8"/>
                </a:solidFill>
              </a:rPr>
              <a:t>Donijevši</a:t>
            </a:r>
            <a:r>
              <a:rPr lang="en-HR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HR" sz="2800" dirty="0"/>
              <a:t>joj mrkvicu, smirila se.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712E40-0FD3-594E-ADCB-D562259C213B}"/>
              </a:ext>
            </a:extLst>
          </p:cNvPr>
          <p:cNvSpPr txBox="1"/>
          <p:nvPr/>
        </p:nvSpPr>
        <p:spPr>
          <a:xfrm>
            <a:off x="90452" y="4504989"/>
            <a:ext cx="61087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r</a:t>
            </a:r>
            <a:r>
              <a:rPr lang="en-HR" sz="2800" dirty="0"/>
              <a:t>adnje se ne događaju istovremeno, prva radnja se odvija prije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9B8E2D-1C07-1F4F-8856-F1BB9B6DEF05}"/>
              </a:ext>
            </a:extLst>
          </p:cNvPr>
          <p:cNvSpPr txBox="1"/>
          <p:nvPr/>
        </p:nvSpPr>
        <p:spPr>
          <a:xfrm>
            <a:off x="5586672" y="4027935"/>
            <a:ext cx="2739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9DD8"/>
                </a:solidFill>
              </a:rPr>
              <a:t>g</a:t>
            </a:r>
            <a:r>
              <a:rPr lang="en-HR" sz="2800" b="1" dirty="0">
                <a:solidFill>
                  <a:srgbClr val="009DD8"/>
                </a:solidFill>
              </a:rPr>
              <a:t>lagolski prilog prošli</a:t>
            </a:r>
          </a:p>
        </p:txBody>
      </p:sp>
      <p:pic>
        <p:nvPicPr>
          <p:cNvPr id="16" name="Graphic 15" descr="Arrow: Slight curve with solid fill">
            <a:extLst>
              <a:ext uri="{FF2B5EF4-FFF2-40B4-BE49-F238E27FC236}">
                <a16:creationId xmlns:a16="http://schemas.microsoft.com/office/drawing/2014/main" id="{8FF4DE32-B238-9F42-9293-2889A6B0C9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400781">
            <a:off x="4271202" y="1933157"/>
            <a:ext cx="914400" cy="914400"/>
          </a:xfrm>
          <a:prstGeom prst="rect">
            <a:avLst/>
          </a:prstGeom>
        </p:spPr>
      </p:pic>
      <p:pic>
        <p:nvPicPr>
          <p:cNvPr id="17" name="Graphic 16" descr="Arrow: Slight curve with solid fill">
            <a:extLst>
              <a:ext uri="{FF2B5EF4-FFF2-40B4-BE49-F238E27FC236}">
                <a16:creationId xmlns:a16="http://schemas.microsoft.com/office/drawing/2014/main" id="{1ED2854E-E41C-3246-A4F8-A780A67764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400781">
            <a:off x="4241357" y="39553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351935" y="178764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339" y="534020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492900" y="1453642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CCA228-94DC-9E45-88CC-8BC8F7B2E4D8}"/>
              </a:ext>
            </a:extLst>
          </p:cNvPr>
          <p:cNvSpPr txBox="1"/>
          <p:nvPr/>
        </p:nvSpPr>
        <p:spPr>
          <a:xfrm>
            <a:off x="9190609" y="2755585"/>
            <a:ext cx="19971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GLAGOLSKI PRILOG - sadašnji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59A046-B118-4E42-A031-ED556451FEB6}"/>
              </a:ext>
            </a:extLst>
          </p:cNvPr>
          <p:cNvSpPr txBox="1"/>
          <p:nvPr/>
        </p:nvSpPr>
        <p:spPr>
          <a:xfrm>
            <a:off x="2035617" y="334994"/>
            <a:ext cx="88107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Od kojih glagola nastaje gl. </a:t>
            </a:r>
            <a:r>
              <a:rPr lang="en-US" sz="2800" dirty="0"/>
              <a:t>p</a:t>
            </a:r>
            <a:r>
              <a:rPr lang="en-HR" sz="2800" dirty="0"/>
              <a:t>rilog sadašnji? Kako se tvori? Kakvu radnju izriče s obzirom na radnju predikata?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2AE8BF-BD12-204D-9351-071E57B87068}"/>
              </a:ext>
            </a:extLst>
          </p:cNvPr>
          <p:cNvSpPr txBox="1"/>
          <p:nvPr/>
        </p:nvSpPr>
        <p:spPr>
          <a:xfrm>
            <a:off x="593657" y="1624096"/>
            <a:ext cx="35035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R" sz="2800" b="1" dirty="0">
                <a:solidFill>
                  <a:schemeClr val="accent2">
                    <a:lumMod val="75000"/>
                  </a:schemeClr>
                </a:solidFill>
              </a:rPr>
              <a:t>Čitajući</a:t>
            </a:r>
            <a:r>
              <a:rPr lang="en-HR" sz="2800" dirty="0"/>
              <a:t>, svašta doznaš.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DE465B-EC51-F044-BAB2-FF9AD89A01BE}"/>
              </a:ext>
            </a:extLst>
          </p:cNvPr>
          <p:cNvSpPr txBox="1"/>
          <p:nvPr/>
        </p:nvSpPr>
        <p:spPr>
          <a:xfrm>
            <a:off x="531467" y="2306573"/>
            <a:ext cx="3801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č</a:t>
            </a:r>
            <a:r>
              <a:rPr lang="en-HR" sz="2800" dirty="0"/>
              <a:t>itati – </a:t>
            </a:r>
            <a:r>
              <a:rPr lang="en-HR" sz="2800" dirty="0">
                <a:solidFill>
                  <a:schemeClr val="accent2">
                    <a:lumMod val="75000"/>
                  </a:schemeClr>
                </a:solidFill>
              </a:rPr>
              <a:t>nesvršeni</a:t>
            </a:r>
            <a:r>
              <a:rPr lang="en-HR" sz="2800" dirty="0"/>
              <a:t> glagol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A6D5682-DFF3-8048-A2B8-E7FC15339C90}"/>
              </a:ext>
            </a:extLst>
          </p:cNvPr>
          <p:cNvSpPr/>
          <p:nvPr/>
        </p:nvSpPr>
        <p:spPr>
          <a:xfrm>
            <a:off x="115718" y="3100942"/>
            <a:ext cx="85892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3.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osoba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množine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prezenta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(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)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+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-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ći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=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čitajući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07AFDCB-7F21-B041-9317-69B95AB837FE}"/>
              </a:ext>
            </a:extLst>
          </p:cNvPr>
          <p:cNvSpPr/>
          <p:nvPr/>
        </p:nvSpPr>
        <p:spPr>
          <a:xfrm>
            <a:off x="531467" y="3818008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radnja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glagolskog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priloga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predikatna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radnja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događaju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 se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istodobno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sadašnjosti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4" name="Picture 13" descr="A person wearing a hat&#10;&#10;Description automatically generated with medium confidence">
            <a:extLst>
              <a:ext uri="{FF2B5EF4-FFF2-40B4-BE49-F238E27FC236}">
                <a16:creationId xmlns:a16="http://schemas.microsoft.com/office/drawing/2014/main" id="{E5E55E27-9FF1-4643-A509-84B848022D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618" y="4622656"/>
            <a:ext cx="1625600" cy="14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4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1" grpId="0"/>
      <p:bldP spid="1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1" y="148047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351935" y="178764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339" y="534020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492900" y="1453642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CCA228-94DC-9E45-88CC-8BC8F7B2E4D8}"/>
              </a:ext>
            </a:extLst>
          </p:cNvPr>
          <p:cNvSpPr txBox="1"/>
          <p:nvPr/>
        </p:nvSpPr>
        <p:spPr>
          <a:xfrm>
            <a:off x="9190609" y="2755585"/>
            <a:ext cx="19971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GLAGOLSKI PRILOG - prošli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59A046-B118-4E42-A031-ED556451FEB6}"/>
              </a:ext>
            </a:extLst>
          </p:cNvPr>
          <p:cNvSpPr txBox="1"/>
          <p:nvPr/>
        </p:nvSpPr>
        <p:spPr>
          <a:xfrm>
            <a:off x="2035617" y="334994"/>
            <a:ext cx="88107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Od kojih glagola nastaje gl. </a:t>
            </a:r>
            <a:r>
              <a:rPr lang="en-US" sz="2800" dirty="0"/>
              <a:t>p</a:t>
            </a:r>
            <a:r>
              <a:rPr lang="en-HR" sz="2800" dirty="0"/>
              <a:t>rilog prošli? Kako se tvori? Kakvu radnju izriče s obzirom na radnju predikata?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DE465B-EC51-F044-BAB2-FF9AD89A01BE}"/>
              </a:ext>
            </a:extLst>
          </p:cNvPr>
          <p:cNvSpPr txBox="1"/>
          <p:nvPr/>
        </p:nvSpPr>
        <p:spPr>
          <a:xfrm>
            <a:off x="3559813" y="2134197"/>
            <a:ext cx="46454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donijeti </a:t>
            </a:r>
            <a:r>
              <a:rPr lang="en-HR" sz="2800" dirty="0"/>
              <a:t>– </a:t>
            </a:r>
            <a:r>
              <a:rPr lang="en-HR" sz="2800" dirty="0">
                <a:solidFill>
                  <a:srgbClr val="009DD8"/>
                </a:solidFill>
              </a:rPr>
              <a:t>svršeni</a:t>
            </a:r>
            <a:r>
              <a:rPr lang="en-HR" sz="2800" dirty="0"/>
              <a:t> glagol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07AFDCB-7F21-B041-9317-69B95AB837FE}"/>
              </a:ext>
            </a:extLst>
          </p:cNvPr>
          <p:cNvSpPr/>
          <p:nvPr/>
        </p:nvSpPr>
        <p:spPr>
          <a:xfrm>
            <a:off x="1495418" y="4849182"/>
            <a:ext cx="73629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radnja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izrečena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glagolskim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prilogom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događa</a:t>
            </a:r>
            <a:r>
              <a:rPr lang="en-US" sz="2800" b="1" dirty="0">
                <a:solidFill>
                  <a:srgbClr val="009DD8"/>
                </a:solidFill>
                <a:latin typeface="Calibri" panose="020F0502020204030204" pitchFamily="34" charset="0"/>
              </a:rPr>
              <a:t> se se </a:t>
            </a:r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prije</a:t>
            </a:r>
            <a:r>
              <a:rPr lang="en-US" sz="2800" b="1" dirty="0">
                <a:solidFill>
                  <a:srgbClr val="009DD8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radnje</a:t>
            </a:r>
            <a:r>
              <a:rPr lang="en-US" sz="2800" dirty="0">
                <a:solidFill>
                  <a:srgbClr val="009DD8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izrečene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predikatom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4624D5E-CC07-804F-B3A0-A5491E0DD630}"/>
              </a:ext>
            </a:extLst>
          </p:cNvPr>
          <p:cNvSpPr txBox="1"/>
          <p:nvPr/>
        </p:nvSpPr>
        <p:spPr>
          <a:xfrm>
            <a:off x="303013" y="1382703"/>
            <a:ext cx="4873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R" sz="2800" b="1" dirty="0">
                <a:solidFill>
                  <a:srgbClr val="009DD8"/>
                </a:solidFill>
              </a:rPr>
              <a:t>Donijevši</a:t>
            </a:r>
            <a:r>
              <a:rPr lang="en-HR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HR" sz="2800" dirty="0"/>
              <a:t>joj mrkvicu, smirila se.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460C16C-B754-1042-9371-A33BAC83A651}"/>
              </a:ext>
            </a:extLst>
          </p:cNvPr>
          <p:cNvSpPr/>
          <p:nvPr/>
        </p:nvSpPr>
        <p:spPr>
          <a:xfrm>
            <a:off x="95307" y="2678690"/>
            <a:ext cx="7940861" cy="1749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infinitivna</a:t>
            </a:r>
            <a:r>
              <a:rPr lang="en-US" sz="2800" b="1" dirty="0">
                <a:solidFill>
                  <a:srgbClr val="009DD8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osnova</a:t>
            </a:r>
            <a:r>
              <a:rPr lang="en-US" sz="2800" b="1" dirty="0">
                <a:solidFill>
                  <a:srgbClr val="009DD8"/>
                </a:solidFill>
                <a:latin typeface="Calibri" panose="020F050202020403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donij</a:t>
            </a:r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e</a:t>
            </a:r>
            <a:r>
              <a:rPr lang="en-US" sz="2800" b="1" dirty="0">
                <a:solidFill>
                  <a:srgbClr val="009DD8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+ </a:t>
            </a:r>
            <a:r>
              <a:rPr lang="en-US" sz="2800" b="1" dirty="0">
                <a:solidFill>
                  <a:srgbClr val="009DD8"/>
                </a:solidFill>
                <a:latin typeface="Calibri" panose="020F0502020204030204" pitchFamily="34" charset="0"/>
              </a:rPr>
              <a:t>-</a:t>
            </a:r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vši</a:t>
            </a:r>
            <a:r>
              <a:rPr lang="en-US" sz="2800" dirty="0">
                <a:solidFill>
                  <a:srgbClr val="009DD8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osnova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završava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samoglasnik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              </a:t>
            </a:r>
            <a:r>
              <a:rPr lang="en-US" sz="2800" b="1" dirty="0">
                <a:solidFill>
                  <a:srgbClr val="009DD8"/>
                </a:solidFill>
                <a:latin typeface="Calibri" panose="020F0502020204030204" pitchFamily="34" charset="0"/>
              </a:rPr>
              <a:t>-</a:t>
            </a:r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avši</a:t>
            </a:r>
            <a:r>
              <a:rPr lang="en-US" sz="2800" dirty="0">
                <a:solidFill>
                  <a:srgbClr val="009DD8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osnova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završava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suglasnik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316968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2" grpId="0"/>
      <p:bldP spid="4" grpId="0"/>
      <p:bldP spid="15" grpId="0"/>
      <p:bldP spid="1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259199" y="122365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107" y="5277413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253749" y="1523863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EE2592-DCE8-A048-9885-0518F59D41F4}"/>
              </a:ext>
            </a:extLst>
          </p:cNvPr>
          <p:cNvSpPr txBox="1"/>
          <p:nvPr/>
        </p:nvSpPr>
        <p:spPr>
          <a:xfrm>
            <a:off x="9253749" y="2405261"/>
            <a:ext cx="19971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GLAGOLSKI PRILOZI – sadašnji </a:t>
            </a:r>
            <a:r>
              <a:rPr lang="en-US" sz="2800" b="1" dirty="0">
                <a:solidFill>
                  <a:srgbClr val="069C4B"/>
                </a:solidFill>
              </a:rPr>
              <a:t>i</a:t>
            </a:r>
            <a:r>
              <a:rPr lang="en-HR" sz="2800" b="1" dirty="0">
                <a:solidFill>
                  <a:srgbClr val="069C4B"/>
                </a:solidFill>
              </a:rPr>
              <a:t> prošli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AF3C4481-AD29-3D46-8C11-1965C4C0E6B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9" b="794"/>
          <a:stretch/>
        </p:blipFill>
        <p:spPr>
          <a:xfrm>
            <a:off x="1187359" y="1346092"/>
            <a:ext cx="6288058" cy="32115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9B9812F-6C0D-FA48-86B3-6813F3E4F252}"/>
              </a:ext>
            </a:extLst>
          </p:cNvPr>
          <p:cNvSpPr txBox="1"/>
          <p:nvPr/>
        </p:nvSpPr>
        <p:spPr>
          <a:xfrm>
            <a:off x="2307102" y="273133"/>
            <a:ext cx="84161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Ponovi koje su vrste glagolskih priloga u hrvatskome jeziku </a:t>
            </a:r>
            <a:r>
              <a:rPr lang="en-US" sz="2800" dirty="0"/>
              <a:t>i</a:t>
            </a:r>
            <a:r>
              <a:rPr lang="en-HR" sz="2800" dirty="0"/>
              <a:t> kako se tvore.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C9D509-EB9D-524C-A35B-23D71613AB72}"/>
              </a:ext>
            </a:extLst>
          </p:cNvPr>
          <p:cNvSpPr/>
          <p:nvPr/>
        </p:nvSpPr>
        <p:spPr>
          <a:xfrm>
            <a:off x="734478" y="4421054"/>
            <a:ext cx="24103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3.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osoba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množine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prezenta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 +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-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ći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  </a:t>
            </a:r>
            <a:endParaRPr lang="en-HR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A90EB7-4EB8-B94B-8EA0-714D3DB1835C}"/>
              </a:ext>
            </a:extLst>
          </p:cNvPr>
          <p:cNvSpPr/>
          <p:nvPr/>
        </p:nvSpPr>
        <p:spPr>
          <a:xfrm>
            <a:off x="5654213" y="4755607"/>
            <a:ext cx="3073621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infinitivna</a:t>
            </a:r>
            <a:r>
              <a:rPr lang="en-US" sz="2800" b="1" dirty="0">
                <a:solidFill>
                  <a:srgbClr val="009DD8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osnova</a:t>
            </a:r>
            <a:r>
              <a:rPr lang="en-US" sz="2800" b="1" dirty="0">
                <a:solidFill>
                  <a:srgbClr val="009DD8"/>
                </a:solidFill>
                <a:latin typeface="Calibri" panose="020F0502020204030204" pitchFamily="34" charset="0"/>
              </a:rPr>
              <a:t>  </a:t>
            </a:r>
            <a:r>
              <a:rPr lang="en-US" sz="2800" dirty="0">
                <a:solidFill>
                  <a:srgbClr val="009DD8"/>
                </a:solidFill>
                <a:latin typeface="Calibri" panose="020F0502020204030204" pitchFamily="34" charset="0"/>
              </a:rPr>
              <a:t>+ </a:t>
            </a:r>
            <a:r>
              <a:rPr lang="en-US" sz="2800" b="1" dirty="0">
                <a:solidFill>
                  <a:srgbClr val="009DD8"/>
                </a:solidFill>
                <a:latin typeface="Calibri" panose="020F0502020204030204" pitchFamily="34" charset="0"/>
              </a:rPr>
              <a:t>-</a:t>
            </a:r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vši</a:t>
            </a:r>
            <a:r>
              <a:rPr lang="en-US" sz="2800" dirty="0">
                <a:solidFill>
                  <a:srgbClr val="009DD8"/>
                </a:solidFill>
              </a:rPr>
              <a:t> </a:t>
            </a:r>
            <a:r>
              <a:rPr lang="en-US" sz="2800" dirty="0" err="1">
                <a:solidFill>
                  <a:srgbClr val="009DD8"/>
                </a:solidFill>
              </a:rPr>
              <a:t>ili</a:t>
            </a:r>
            <a:r>
              <a:rPr lang="en-US" sz="2800" dirty="0">
                <a:solidFill>
                  <a:srgbClr val="009DD8"/>
                </a:solidFill>
              </a:rPr>
              <a:t> -</a:t>
            </a:r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avši</a:t>
            </a:r>
            <a:br>
              <a:rPr lang="en-US" sz="2800" dirty="0">
                <a:solidFill>
                  <a:srgbClr val="009DD8"/>
                </a:solidFill>
              </a:rPr>
            </a:br>
            <a:br>
              <a:rPr lang="en-US" dirty="0"/>
            </a:br>
            <a:endParaRPr lang="en-H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5674A5-26F4-BA40-AEF9-4FAEE9B4A505}"/>
              </a:ext>
            </a:extLst>
          </p:cNvPr>
          <p:cNvSpPr txBox="1"/>
          <p:nvPr/>
        </p:nvSpPr>
        <p:spPr>
          <a:xfrm>
            <a:off x="734478" y="1687905"/>
            <a:ext cx="1477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chemeClr val="accent2">
                    <a:lumMod val="75000"/>
                  </a:schemeClr>
                </a:solidFill>
              </a:rPr>
              <a:t>učeći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4CB03A-59A9-3048-860D-C3594B9A1733}"/>
              </a:ext>
            </a:extLst>
          </p:cNvPr>
          <p:cNvSpPr txBox="1"/>
          <p:nvPr/>
        </p:nvSpPr>
        <p:spPr>
          <a:xfrm>
            <a:off x="5713915" y="1735331"/>
            <a:ext cx="1477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9DD8"/>
                </a:solidFill>
              </a:rPr>
              <a:t>naučivši</a:t>
            </a:r>
          </a:p>
        </p:txBody>
      </p:sp>
    </p:spTree>
    <p:extLst>
      <p:ext uri="{BB962C8B-B14F-4D97-AF65-F5344CB8AC3E}">
        <p14:creationId xmlns:p14="http://schemas.microsoft.com/office/powerpoint/2010/main" val="109092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770</Words>
  <Application>Microsoft Macintosh PowerPoint</Application>
  <PresentationFormat>Widescreen</PresentationFormat>
  <Paragraphs>124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Caveat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2021-05-09T18:01:11Z</dcterms:modified>
</cp:coreProperties>
</file>